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sldIdLst>
    <p:sldId id="256" r:id="rId2"/>
  </p:sldIdLst>
  <p:sldSz cx="32918400" cy="43891200"/>
  <p:notesSz cx="6858000" cy="9144000"/>
  <p:embeddedFontLst>
    <p:embeddedFont>
      <p:font typeface="Open Sans" panose="020B0606030504020204" pitchFamily="34" charset="0"/>
      <p:regular r:id="rId3"/>
    </p:embeddedFont>
    <p:embeddedFont>
      <p:font typeface="Calibri Light" panose="020F0302020204030204" pitchFamily="34" charset="0"/>
      <p:regular r:id="rId4"/>
      <p:italic r:id="rId5"/>
    </p:embeddedFont>
    <p:embeddedFont>
      <p:font typeface="Megrim" panose="02000603000000000000" pitchFamily="2" charset="0"/>
      <p:regular r:id="rId6"/>
    </p:embeddedFont>
    <p:embeddedFont>
      <p:font typeface="Calibri" panose="020F0502020204030204" pitchFamily="34" charset="0"/>
      <p:regular r:id="rId7"/>
      <p:bold r:id="rId8"/>
      <p:italic r:id="rId9"/>
      <p:boldItalic r:id="rId1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3" autoAdjust="0"/>
    <p:restoredTop sz="94660"/>
  </p:normalViewPr>
  <p:slideViewPr>
    <p:cSldViewPr snapToGrid="0">
      <p:cViewPr>
        <p:scale>
          <a:sx n="25" d="100"/>
          <a:sy n="25" d="100"/>
        </p:scale>
        <p:origin x="2280" y="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theme" Target="theme/theme1.xml"/><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presProps" Target="presProps.xml"/><Relationship Id="rId5" Type="http://schemas.openxmlformats.org/officeDocument/2006/relationships/font" Target="fonts/font3.fntdata"/><Relationship Id="rId15" Type="http://schemas.microsoft.com/office/2015/10/relationships/revisionInfo" Target="revisionInfo.xml"/><Relationship Id="rId10" Type="http://schemas.openxmlformats.org/officeDocument/2006/relationships/font" Target="fonts/font8.fntdata"/><Relationship Id="rId4" Type="http://schemas.openxmlformats.org/officeDocument/2006/relationships/font" Target="fonts/font2.fntdata"/><Relationship Id="rId9" Type="http://schemas.openxmlformats.org/officeDocument/2006/relationships/font" Target="fonts/font7.fntdata"/><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tif>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6181D8-49D1-484B-9E49-B39BEDFA3B9B}" type="datetimeFigureOut">
              <a:rPr lang="en-US" smtClean="0"/>
              <a:t>12/6/2017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2776674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181D8-49D1-484B-9E49-B39BEDFA3B9B}" type="datetimeFigureOut">
              <a:rPr lang="en-US" smtClean="0"/>
              <a:t>12/6/2017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1355139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181D8-49D1-484B-9E49-B39BEDFA3B9B}" type="datetimeFigureOut">
              <a:rPr lang="en-US" smtClean="0"/>
              <a:t>12/6/2017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2176655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181D8-49D1-484B-9E49-B39BEDFA3B9B}" type="datetimeFigureOut">
              <a:rPr lang="en-US" smtClean="0"/>
              <a:t>12/6/2017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105950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D6181D8-49D1-484B-9E49-B39BEDFA3B9B}" type="datetimeFigureOut">
              <a:rPr lang="en-US" smtClean="0"/>
              <a:t>12/6/2017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33554444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6181D8-49D1-484B-9E49-B39BEDFA3B9B}" type="datetimeFigureOut">
              <a:rPr lang="en-US" smtClean="0"/>
              <a:t>12/6/2017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1999145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6181D8-49D1-484B-9E49-B39BEDFA3B9B}" type="datetimeFigureOut">
              <a:rPr lang="en-US" smtClean="0"/>
              <a:t>12/6/2017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3362897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6181D8-49D1-484B-9E49-B39BEDFA3B9B}" type="datetimeFigureOut">
              <a:rPr lang="en-US" smtClean="0"/>
              <a:t>12/6/2017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1359853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6181D8-49D1-484B-9E49-B39BEDFA3B9B}" type="datetimeFigureOut">
              <a:rPr lang="en-US" smtClean="0"/>
              <a:t>12/6/2017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3939933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ED6181D8-49D1-484B-9E49-B39BEDFA3B9B}" type="datetimeFigureOut">
              <a:rPr lang="en-US" smtClean="0"/>
              <a:t>12/6/2017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2767770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ED6181D8-49D1-484B-9E49-B39BEDFA3B9B}" type="datetimeFigureOut">
              <a:rPr lang="en-US" smtClean="0"/>
              <a:t>12/6/2017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3F1737-8E26-4C04-AF2B-DFAD7090AD04}" type="slidenum">
              <a:rPr lang="en-US" smtClean="0"/>
              <a:t>‹#›</a:t>
            </a:fld>
            <a:endParaRPr lang="en-US"/>
          </a:p>
        </p:txBody>
      </p:sp>
    </p:spTree>
    <p:extLst>
      <p:ext uri="{BB962C8B-B14F-4D97-AF65-F5344CB8AC3E}">
        <p14:creationId xmlns:p14="http://schemas.microsoft.com/office/powerpoint/2010/main" val="2623330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ED6181D8-49D1-484B-9E49-B39BEDFA3B9B}" type="datetimeFigureOut">
              <a:rPr lang="en-US" smtClean="0"/>
              <a:t>12/6/2017</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513F1737-8E26-4C04-AF2B-DFAD7090AD04}" type="slidenum">
              <a:rPr lang="en-US" smtClean="0"/>
              <a:t>‹#›</a:t>
            </a:fld>
            <a:endParaRPr lang="en-US"/>
          </a:p>
        </p:txBody>
      </p:sp>
    </p:spTree>
    <p:extLst>
      <p:ext uri="{BB962C8B-B14F-4D97-AF65-F5344CB8AC3E}">
        <p14:creationId xmlns:p14="http://schemas.microsoft.com/office/powerpoint/2010/main" val="41280902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ti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6004C44E-74F4-43D0-AFD4-9EE718424918}"/>
              </a:ext>
            </a:extLst>
          </p:cNvPr>
          <p:cNvPicPr>
            <a:picLocks noChangeAspect="1"/>
          </p:cNvPicPr>
          <p:nvPr/>
        </p:nvPicPr>
        <p:blipFill rotWithShape="1">
          <a:blip r:embed="rId2"/>
          <a:srcRect b="3863"/>
          <a:stretch/>
        </p:blipFill>
        <p:spPr>
          <a:xfrm>
            <a:off x="1539202" y="34667143"/>
            <a:ext cx="7732446" cy="4181504"/>
          </a:xfrm>
          <a:prstGeom prst="rect">
            <a:avLst/>
          </a:prstGeom>
        </p:spPr>
      </p:pic>
      <p:pic>
        <p:nvPicPr>
          <p:cNvPr id="22" name="Picture 21">
            <a:extLst>
              <a:ext uri="{FF2B5EF4-FFF2-40B4-BE49-F238E27FC236}">
                <a16:creationId xmlns:a16="http://schemas.microsoft.com/office/drawing/2014/main" id="{2F7B5841-24D0-4849-981A-E20A7368CDD9}"/>
              </a:ext>
            </a:extLst>
          </p:cNvPr>
          <p:cNvPicPr>
            <a:picLocks noChangeAspect="1"/>
          </p:cNvPicPr>
          <p:nvPr/>
        </p:nvPicPr>
        <p:blipFill rotWithShape="1">
          <a:blip r:embed="rId3"/>
          <a:srcRect b="3863"/>
          <a:stretch/>
        </p:blipFill>
        <p:spPr>
          <a:xfrm>
            <a:off x="5228228" y="33121014"/>
            <a:ext cx="7732447" cy="4181505"/>
          </a:xfrm>
          <a:prstGeom prst="rect">
            <a:avLst/>
          </a:prstGeom>
        </p:spPr>
      </p:pic>
      <p:sp>
        <p:nvSpPr>
          <p:cNvPr id="2" name="Rectangle 1">
            <a:extLst>
              <a:ext uri="{FF2B5EF4-FFF2-40B4-BE49-F238E27FC236}">
                <a16:creationId xmlns:a16="http://schemas.microsoft.com/office/drawing/2014/main" id="{15716FEE-61EF-4BCE-ADCA-D3B7FE11887B}"/>
              </a:ext>
            </a:extLst>
          </p:cNvPr>
          <p:cNvSpPr/>
          <p:nvPr/>
        </p:nvSpPr>
        <p:spPr>
          <a:xfrm>
            <a:off x="0" y="0"/>
            <a:ext cx="32918400" cy="5656313"/>
          </a:xfrm>
          <a:prstGeom prst="rect">
            <a:avLst/>
          </a:prstGeom>
          <a:blipFill dpi="0" rotWithShape="1">
            <a:blip r:embed="rId4">
              <a:alphaModFix amt="8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0" dirty="0">
                <a:latin typeface="Megrim" panose="02000603000000000000" pitchFamily="2" charset="0"/>
              </a:rPr>
              <a:t>Project TABL</a:t>
            </a:r>
          </a:p>
        </p:txBody>
      </p:sp>
      <p:sp>
        <p:nvSpPr>
          <p:cNvPr id="7" name="TextBox 6">
            <a:extLst>
              <a:ext uri="{FF2B5EF4-FFF2-40B4-BE49-F238E27FC236}">
                <a16:creationId xmlns:a16="http://schemas.microsoft.com/office/drawing/2014/main" id="{0E333A6D-7618-44DE-9B0A-729F1FD1F19A}"/>
              </a:ext>
            </a:extLst>
          </p:cNvPr>
          <p:cNvSpPr txBox="1"/>
          <p:nvPr/>
        </p:nvSpPr>
        <p:spPr>
          <a:xfrm>
            <a:off x="2151526" y="7364857"/>
            <a:ext cx="13231910" cy="5632311"/>
          </a:xfrm>
          <a:prstGeom prst="rect">
            <a:avLst/>
          </a:prstGeom>
          <a:noFill/>
        </p:spPr>
        <p:txBody>
          <a:bodyPr wrap="square" rtlCol="0">
            <a:spAutoFit/>
          </a:bodyPr>
          <a:lstStyle/>
          <a:p>
            <a:r>
              <a:rPr lang="en-US" sz="7200" dirty="0">
                <a:latin typeface="Open Sans" panose="020B0606030504020204" pitchFamily="34" charset="0"/>
                <a:ea typeface="Open Sans" panose="020B0606030504020204" pitchFamily="34" charset="0"/>
                <a:cs typeface="Open Sans" panose="020B0606030504020204" pitchFamily="34" charset="0"/>
              </a:rPr>
              <a:t>Project Description</a:t>
            </a:r>
          </a:p>
          <a:p>
            <a:r>
              <a:rPr lang="en-US" sz="2400" dirty="0"/>
              <a:t>Project TABL is a project management and workforce optimization tool. It is intended to manage and track the completion of project of any size, across multiple platforms.</a:t>
            </a:r>
          </a:p>
          <a:p>
            <a:endParaRPr lang="en-US" sz="2400" dirty="0"/>
          </a:p>
          <a:p>
            <a:r>
              <a:rPr lang="en-US" sz="2400" dirty="0"/>
              <a:t>Key Features:</a:t>
            </a:r>
          </a:p>
          <a:p>
            <a:pPr marL="457200" indent="-457200">
              <a:buFont typeface="Arial" panose="020B0604020202020204" pitchFamily="34" charset="0"/>
              <a:buChar char="•"/>
            </a:pPr>
            <a:r>
              <a:rPr lang="en-US" sz="2400" dirty="0"/>
              <a:t>Multi-platform support, as well as a web client</a:t>
            </a:r>
          </a:p>
          <a:p>
            <a:pPr marL="457200" indent="-457200">
              <a:buFont typeface="Arial" panose="020B0604020202020204" pitchFamily="34" charset="0"/>
              <a:buChar char="•"/>
            </a:pPr>
            <a:r>
              <a:rPr lang="en-US" sz="2400" dirty="0"/>
              <a:t>Integrated team messaging functionality</a:t>
            </a:r>
          </a:p>
          <a:p>
            <a:pPr marL="457200" indent="-457200">
              <a:buFont typeface="Arial" panose="020B0604020202020204" pitchFamily="34" charset="0"/>
              <a:buChar char="•"/>
            </a:pPr>
            <a:r>
              <a:rPr lang="en-US" sz="2400" dirty="0"/>
              <a:t>Intuitive tree view for task management</a:t>
            </a:r>
          </a:p>
          <a:p>
            <a:pPr marL="457200" indent="-457200">
              <a:buFont typeface="Arial" panose="020B0604020202020204" pitchFamily="34" charset="0"/>
              <a:buChar char="•"/>
            </a:pPr>
            <a:endParaRPr lang="en-US" sz="2400" dirty="0"/>
          </a:p>
          <a:p>
            <a:r>
              <a:rPr lang="en-US" sz="2400" dirty="0"/>
              <a:t>Users:</a:t>
            </a:r>
          </a:p>
          <a:p>
            <a:pPr marL="457200" indent="-457200">
              <a:buFont typeface="Arial" panose="020B0604020202020204" pitchFamily="34" charset="0"/>
              <a:buChar char="•"/>
            </a:pPr>
            <a:r>
              <a:rPr lang="en-US" sz="2400" dirty="0"/>
              <a:t>Administrators</a:t>
            </a:r>
          </a:p>
          <a:p>
            <a:pPr marL="457200" indent="-457200">
              <a:buFont typeface="Arial" panose="020B0604020202020204" pitchFamily="34" charset="0"/>
              <a:buChar char="•"/>
            </a:pPr>
            <a:r>
              <a:rPr lang="en-US" sz="2400" dirty="0"/>
              <a:t>Managers</a:t>
            </a:r>
          </a:p>
          <a:p>
            <a:pPr marL="457200" indent="-457200">
              <a:buFont typeface="Arial" panose="020B0604020202020204" pitchFamily="34" charset="0"/>
              <a:buChar char="•"/>
            </a:pPr>
            <a:r>
              <a:rPr lang="en-US" sz="2400" dirty="0"/>
              <a:t>Users</a:t>
            </a:r>
          </a:p>
        </p:txBody>
      </p:sp>
      <p:sp>
        <p:nvSpPr>
          <p:cNvPr id="10" name="TextBox 9">
            <a:extLst>
              <a:ext uri="{FF2B5EF4-FFF2-40B4-BE49-F238E27FC236}">
                <a16:creationId xmlns:a16="http://schemas.microsoft.com/office/drawing/2014/main" id="{FED05C1A-BB6D-4D67-9404-8E9E5B91BB2D}"/>
              </a:ext>
            </a:extLst>
          </p:cNvPr>
          <p:cNvSpPr txBox="1"/>
          <p:nvPr/>
        </p:nvSpPr>
        <p:spPr>
          <a:xfrm>
            <a:off x="0" y="5656388"/>
            <a:ext cx="32918403" cy="1200329"/>
          </a:xfrm>
          <a:prstGeom prst="rect">
            <a:avLst/>
          </a:prstGeom>
          <a:solidFill>
            <a:schemeClr val="bg1">
              <a:lumMod val="85000"/>
            </a:schemeClr>
          </a:solidFill>
        </p:spPr>
        <p:txBody>
          <a:bodyPr wrap="square" rtlCol="0">
            <a:spAutoFit/>
          </a:bodyPr>
          <a:lstStyle/>
          <a:p>
            <a:pPr algn="ctr"/>
            <a:r>
              <a:rPr lang="en-US" sz="3600" dirty="0">
                <a:latin typeface="Open Sans" panose="020B0606030504020204" pitchFamily="34" charset="0"/>
                <a:ea typeface="Open Sans" panose="020B0606030504020204" pitchFamily="34" charset="0"/>
                <a:cs typeface="Open Sans" panose="020B0606030504020204" pitchFamily="34" charset="0"/>
              </a:rPr>
              <a:t>Devin Johnson – Jacob Stilwell – Vincent Waters – Mason Wray</a:t>
            </a:r>
          </a:p>
          <a:p>
            <a:pPr algn="ctr"/>
            <a:r>
              <a:rPr lang="en-US" sz="3600" dirty="0">
                <a:latin typeface="Open Sans" panose="020B0606030504020204" pitchFamily="34" charset="0"/>
                <a:ea typeface="Open Sans" panose="020B0606030504020204" pitchFamily="34" charset="0"/>
                <a:cs typeface="Open Sans" panose="020B0606030504020204" pitchFamily="34" charset="0"/>
              </a:rPr>
              <a:t>CS 309 – Fall 2017 – Team AMC2</a:t>
            </a:r>
          </a:p>
        </p:txBody>
      </p:sp>
      <p:sp>
        <p:nvSpPr>
          <p:cNvPr id="18" name="TextBox 17">
            <a:extLst>
              <a:ext uri="{FF2B5EF4-FFF2-40B4-BE49-F238E27FC236}">
                <a16:creationId xmlns:a16="http://schemas.microsoft.com/office/drawing/2014/main" id="{4AC4F945-DD71-4F30-8DF4-C96E53B843EF}"/>
              </a:ext>
            </a:extLst>
          </p:cNvPr>
          <p:cNvSpPr txBox="1"/>
          <p:nvPr/>
        </p:nvSpPr>
        <p:spPr>
          <a:xfrm>
            <a:off x="17534959" y="7364782"/>
            <a:ext cx="13231910" cy="3785652"/>
          </a:xfrm>
          <a:prstGeom prst="rect">
            <a:avLst/>
          </a:prstGeom>
          <a:noFill/>
        </p:spPr>
        <p:txBody>
          <a:bodyPr wrap="square" rtlCol="0">
            <a:spAutoFit/>
          </a:bodyPr>
          <a:lstStyle/>
          <a:p>
            <a:r>
              <a:rPr lang="en-US" sz="7200" dirty="0">
                <a:latin typeface="Open Sans" panose="020B0606030504020204" pitchFamily="34" charset="0"/>
                <a:ea typeface="Open Sans" panose="020B0606030504020204" pitchFamily="34" charset="0"/>
                <a:cs typeface="Open Sans" panose="020B0606030504020204" pitchFamily="34" charset="0"/>
              </a:rPr>
              <a:t>Design Decisions</a:t>
            </a:r>
          </a:p>
          <a:p>
            <a:pPr marL="857250" indent="-857250">
              <a:buFont typeface="Arial" panose="020B0604020202020204" pitchFamily="34" charset="0"/>
              <a:buChar char="•"/>
            </a:pPr>
            <a:r>
              <a:rPr lang="en-US" sz="2400" dirty="0">
                <a:latin typeface="Open Sans" panose="020B0606030504020204" pitchFamily="34" charset="0"/>
                <a:ea typeface="Open Sans" panose="020B0606030504020204" pitchFamily="34" charset="0"/>
                <a:cs typeface="Open Sans" panose="020B0606030504020204" pitchFamily="34" charset="0"/>
              </a:rPr>
              <a:t>Decided to store tree structure with database records, rather than storing a custom data structure in a database object</a:t>
            </a:r>
          </a:p>
          <a:p>
            <a:pPr marL="857250" indent="-857250">
              <a:buFont typeface="Arial" panose="020B0604020202020204" pitchFamily="34" charset="0"/>
              <a:buChar char="•"/>
            </a:pPr>
            <a:r>
              <a:rPr lang="en-US" sz="2400" dirty="0">
                <a:latin typeface="Open Sans" panose="020B0606030504020204" pitchFamily="34" charset="0"/>
                <a:ea typeface="Open Sans" panose="020B0606030504020204" pitchFamily="34" charset="0"/>
                <a:cs typeface="Open Sans" panose="020B0606030504020204" pitchFamily="34" charset="0"/>
              </a:rPr>
              <a:t>Decided to use Java Swing for desktop GUI rather than WPF to increase portability</a:t>
            </a:r>
          </a:p>
          <a:p>
            <a:pPr marL="857250" indent="-857250">
              <a:buFont typeface="Arial" panose="020B0604020202020204" pitchFamily="34" charset="0"/>
              <a:buChar char="•"/>
            </a:pPr>
            <a:r>
              <a:rPr lang="en-US" sz="2400" dirty="0">
                <a:latin typeface="Open Sans" panose="020B0606030504020204" pitchFamily="34" charset="0"/>
                <a:ea typeface="Open Sans" panose="020B0606030504020204" pitchFamily="34" charset="0"/>
                <a:cs typeface="Open Sans" panose="020B0606030504020204" pitchFamily="34" charset="0"/>
              </a:rPr>
              <a:t>Single-threaded</a:t>
            </a:r>
          </a:p>
          <a:p>
            <a:pPr marL="857250" indent="-857250">
              <a:buFont typeface="Arial" panose="020B0604020202020204" pitchFamily="34" charset="0"/>
              <a:buChar char="•"/>
            </a:pPr>
            <a:r>
              <a:rPr lang="en-US" sz="2400" dirty="0">
                <a:latin typeface="Open Sans" panose="020B0606030504020204" pitchFamily="34" charset="0"/>
                <a:ea typeface="Open Sans" panose="020B0606030504020204" pitchFamily="34" charset="0"/>
                <a:cs typeface="Open Sans" panose="020B0606030504020204" pitchFamily="34" charset="0"/>
              </a:rPr>
              <a:t>Database is schema is designed to support an arbitrarily large number of separate organizations using TABL independently (Creating a separate database for each deployment is not necessary)</a:t>
            </a:r>
          </a:p>
        </p:txBody>
      </p:sp>
      <p:sp>
        <p:nvSpPr>
          <p:cNvPr id="19" name="TextBox 18">
            <a:extLst>
              <a:ext uri="{FF2B5EF4-FFF2-40B4-BE49-F238E27FC236}">
                <a16:creationId xmlns:a16="http://schemas.microsoft.com/office/drawing/2014/main" id="{5DD68A67-27AD-4183-9185-0C591170979A}"/>
              </a:ext>
            </a:extLst>
          </p:cNvPr>
          <p:cNvSpPr txBox="1"/>
          <p:nvPr/>
        </p:nvSpPr>
        <p:spPr>
          <a:xfrm>
            <a:off x="2151526" y="30279748"/>
            <a:ext cx="13231906" cy="2677656"/>
          </a:xfrm>
          <a:prstGeom prst="rect">
            <a:avLst/>
          </a:prstGeom>
          <a:noFill/>
        </p:spPr>
        <p:txBody>
          <a:bodyPr wrap="square" rtlCol="0">
            <a:spAutoFit/>
          </a:bodyPr>
          <a:lstStyle/>
          <a:p>
            <a:r>
              <a:rPr lang="en-US" sz="7200" dirty="0">
                <a:latin typeface="Open Sans" panose="020B0606030504020204" pitchFamily="34" charset="0"/>
                <a:ea typeface="Open Sans" panose="020B0606030504020204" pitchFamily="34" charset="0"/>
                <a:cs typeface="Open Sans" panose="020B0606030504020204" pitchFamily="34" charset="0"/>
              </a:rPr>
              <a:t>User Interfaces</a:t>
            </a:r>
          </a:p>
          <a:p>
            <a:pPr marL="857250" indent="-857250">
              <a:buFont typeface="Arial" panose="020B0604020202020204" pitchFamily="34" charset="0"/>
              <a:buChar char="•"/>
            </a:pPr>
            <a:r>
              <a:rPr lang="en-US" sz="2400" dirty="0">
                <a:latin typeface="Open Sans" panose="020B0606030504020204" pitchFamily="34" charset="0"/>
                <a:ea typeface="Open Sans" panose="020B0606030504020204" pitchFamily="34" charset="0"/>
                <a:cs typeface="Open Sans" panose="020B0606030504020204" pitchFamily="34" charset="0"/>
              </a:rPr>
              <a:t>Messaging screen</a:t>
            </a:r>
          </a:p>
          <a:p>
            <a:pPr marL="857250" indent="-857250">
              <a:buFont typeface="Arial" panose="020B0604020202020204" pitchFamily="34" charset="0"/>
              <a:buChar char="•"/>
            </a:pPr>
            <a:r>
              <a:rPr lang="en-US" sz="2400" dirty="0">
                <a:latin typeface="Open Sans" panose="020B0606030504020204" pitchFamily="34" charset="0"/>
                <a:ea typeface="Open Sans" panose="020B0606030504020204" pitchFamily="34" charset="0"/>
                <a:cs typeface="Open Sans" panose="020B0606030504020204" pitchFamily="34" charset="0"/>
              </a:rPr>
              <a:t>Project completion screen</a:t>
            </a:r>
          </a:p>
          <a:p>
            <a:pPr marL="857250" indent="-857250">
              <a:buFont typeface="Arial" panose="020B0604020202020204" pitchFamily="34" charset="0"/>
              <a:buChar char="•"/>
            </a:pPr>
            <a:r>
              <a:rPr lang="en-US" sz="2400" dirty="0">
                <a:latin typeface="Open Sans" panose="020B0606030504020204" pitchFamily="34" charset="0"/>
                <a:ea typeface="Open Sans" panose="020B0606030504020204" pitchFamily="34" charset="0"/>
                <a:cs typeface="Open Sans" panose="020B0606030504020204" pitchFamily="34" charset="0"/>
              </a:rPr>
              <a:t>User details/edit screen</a:t>
            </a:r>
          </a:p>
          <a:p>
            <a:pPr marL="857250" indent="-857250">
              <a:buFont typeface="Arial" panose="020B0604020202020204" pitchFamily="34" charset="0"/>
              <a:buChar char="•"/>
            </a:pPr>
            <a:r>
              <a:rPr lang="en-US" sz="2400" dirty="0">
                <a:latin typeface="Open Sans" panose="020B0606030504020204" pitchFamily="34" charset="0"/>
                <a:ea typeface="Open Sans" panose="020B0606030504020204" pitchFamily="34" charset="0"/>
                <a:cs typeface="Open Sans" panose="020B0606030504020204" pitchFamily="34" charset="0"/>
              </a:rPr>
              <a:t>Admin portal</a:t>
            </a:r>
          </a:p>
        </p:txBody>
      </p:sp>
      <p:sp>
        <p:nvSpPr>
          <p:cNvPr id="20" name="TextBox 19">
            <a:extLst>
              <a:ext uri="{FF2B5EF4-FFF2-40B4-BE49-F238E27FC236}">
                <a16:creationId xmlns:a16="http://schemas.microsoft.com/office/drawing/2014/main" id="{4D7B7876-DFF3-4A14-972A-A2E0369AFAB5}"/>
              </a:ext>
            </a:extLst>
          </p:cNvPr>
          <p:cNvSpPr txBox="1"/>
          <p:nvPr/>
        </p:nvSpPr>
        <p:spPr>
          <a:xfrm>
            <a:off x="2151522" y="13505308"/>
            <a:ext cx="13231910" cy="6740307"/>
          </a:xfrm>
          <a:prstGeom prst="rect">
            <a:avLst/>
          </a:prstGeom>
          <a:noFill/>
        </p:spPr>
        <p:txBody>
          <a:bodyPr wrap="square" rtlCol="0">
            <a:spAutoFit/>
          </a:bodyPr>
          <a:lstStyle/>
          <a:p>
            <a:r>
              <a:rPr lang="en-US" sz="7200" dirty="0">
                <a:latin typeface="Open Sans" panose="020B0606030504020204" pitchFamily="34" charset="0"/>
                <a:ea typeface="Open Sans" panose="020B0606030504020204" pitchFamily="34" charset="0"/>
                <a:cs typeface="Open Sans" panose="020B0606030504020204" pitchFamily="34" charset="0"/>
              </a:rPr>
              <a:t>Module Interfaces</a:t>
            </a:r>
          </a:p>
          <a:p>
            <a:r>
              <a:rPr lang="en-US" sz="2400" b="1" u="sng" dirty="0" err="1">
                <a:latin typeface="Open Sans" panose="020B0606030504020204" pitchFamily="34" charset="0"/>
                <a:ea typeface="Open Sans" panose="020B0606030504020204" pitchFamily="34" charset="0"/>
                <a:cs typeface="Open Sans" panose="020B0606030504020204" pitchFamily="34" charset="0"/>
              </a:rPr>
              <a:t>data.php</a:t>
            </a:r>
            <a:r>
              <a:rPr lang="en-US" sz="2400" b="1" u="sng" dirty="0">
                <a:latin typeface="Open Sans" panose="020B0606030504020204" pitchFamily="34" charset="0"/>
                <a:ea typeface="Open Sans" panose="020B0606030504020204" pitchFamily="34" charset="0"/>
                <a:cs typeface="Open Sans" panose="020B0606030504020204" pitchFamily="34" charset="0"/>
              </a:rPr>
              <a:t> – </a:t>
            </a:r>
            <a:r>
              <a:rPr lang="en-US" sz="2400" dirty="0">
                <a:latin typeface="Open Sans" panose="020B0606030504020204" pitchFamily="34" charset="0"/>
                <a:ea typeface="Open Sans" panose="020B0606030504020204" pitchFamily="34" charset="0"/>
                <a:cs typeface="Open Sans" panose="020B0606030504020204" pitchFamily="34" charset="0"/>
              </a:rPr>
              <a:t>handles all interactions with the SQL database from the PHP server. If a different database is used, or the schema is changed, only this file needs to be modified to return perform the corrected queries. All persistent data is extracted from this class with function calls.</a:t>
            </a:r>
          </a:p>
          <a:p>
            <a:endParaRPr lang="en-US" sz="2400" b="1" u="sng" dirty="0">
              <a:latin typeface="Open Sans" panose="020B0606030504020204" pitchFamily="34" charset="0"/>
              <a:ea typeface="Open Sans" panose="020B0606030504020204" pitchFamily="34" charset="0"/>
              <a:cs typeface="Open Sans" panose="020B0606030504020204" pitchFamily="34" charset="0"/>
            </a:endParaRPr>
          </a:p>
          <a:p>
            <a:r>
              <a:rPr lang="en-US" sz="2400" b="1" u="sng" dirty="0" err="1">
                <a:latin typeface="Open Sans" panose="020B0606030504020204" pitchFamily="34" charset="0"/>
                <a:ea typeface="Open Sans" panose="020B0606030504020204" pitchFamily="34" charset="0"/>
                <a:cs typeface="Open Sans" panose="020B0606030504020204" pitchFamily="34" charset="0"/>
              </a:rPr>
              <a:t>frame.php</a:t>
            </a:r>
            <a:r>
              <a:rPr lang="en-US" sz="2400" b="1" u="sng" dirty="0">
                <a:latin typeface="Open Sans" panose="020B0606030504020204" pitchFamily="34" charset="0"/>
                <a:ea typeface="Open Sans" panose="020B0606030504020204" pitchFamily="34" charset="0"/>
                <a:cs typeface="Open Sans" panose="020B0606030504020204" pitchFamily="34" charset="0"/>
              </a:rPr>
              <a:t> – </a:t>
            </a:r>
            <a:r>
              <a:rPr lang="en-US" sz="2400" dirty="0">
                <a:latin typeface="Open Sans" panose="020B0606030504020204" pitchFamily="34" charset="0"/>
                <a:ea typeface="Open Sans" panose="020B0606030504020204" pitchFamily="34" charset="0"/>
                <a:cs typeface="Open Sans" panose="020B0606030504020204" pitchFamily="34" charset="0"/>
              </a:rPr>
              <a:t> handles all functions necessary for sending the main application window to the web client. Significant changes to CSS, or HTML layouts can be made to the template used by this class without changing the functionality of the application, since this class determines the correct location for the content within the page, regardless of style or layout.</a:t>
            </a:r>
          </a:p>
          <a:p>
            <a:endParaRPr lang="en-US" sz="2400" b="1" u="sng" dirty="0">
              <a:latin typeface="Open Sans" panose="020B0606030504020204" pitchFamily="34" charset="0"/>
              <a:ea typeface="Open Sans" panose="020B0606030504020204" pitchFamily="34" charset="0"/>
              <a:cs typeface="Open Sans" panose="020B0606030504020204" pitchFamily="34" charset="0"/>
            </a:endParaRPr>
          </a:p>
          <a:p>
            <a:r>
              <a:rPr lang="en-US" sz="2400" b="1" u="sng" dirty="0">
                <a:latin typeface="Open Sans" panose="020B0606030504020204" pitchFamily="34" charset="0"/>
                <a:ea typeface="Open Sans" panose="020B0606030504020204" pitchFamily="34" charset="0"/>
                <a:cs typeface="Open Sans" panose="020B0606030504020204" pitchFamily="34" charset="0"/>
              </a:rPr>
              <a:t>update.js – </a:t>
            </a:r>
            <a:r>
              <a:rPr lang="en-US" sz="2400" dirty="0">
                <a:latin typeface="Open Sans" panose="020B0606030504020204" pitchFamily="34" charset="0"/>
                <a:ea typeface="Open Sans" panose="020B0606030504020204" pitchFamily="34" charset="0"/>
                <a:cs typeface="Open Sans" panose="020B0606030504020204" pitchFamily="34" charset="0"/>
              </a:rPr>
              <a:t>this is a </a:t>
            </a:r>
            <a:r>
              <a:rPr lang="en-US" sz="2400" dirty="0" err="1">
                <a:latin typeface="Open Sans" panose="020B0606030504020204" pitchFamily="34" charset="0"/>
                <a:ea typeface="Open Sans" panose="020B0606030504020204" pitchFamily="34" charset="0"/>
                <a:cs typeface="Open Sans" panose="020B0606030504020204" pitchFamily="34" charset="0"/>
              </a:rPr>
              <a:t>javascript</a:t>
            </a:r>
            <a:r>
              <a:rPr lang="en-US" sz="2400" dirty="0">
                <a:latin typeface="Open Sans" panose="020B0606030504020204" pitchFamily="34" charset="0"/>
                <a:ea typeface="Open Sans" panose="020B0606030504020204" pitchFamily="34" charset="0"/>
                <a:cs typeface="Open Sans" panose="020B0606030504020204" pitchFamily="34" charset="0"/>
              </a:rPr>
              <a:t> function that gets content from the server, and places it into an HTML element on the web client DOM. Similar functions exist pre-packaged in </a:t>
            </a:r>
            <a:r>
              <a:rPr lang="en-US" sz="2400" dirty="0" err="1">
                <a:latin typeface="Open Sans" panose="020B0606030504020204" pitchFamily="34" charset="0"/>
                <a:ea typeface="Open Sans" panose="020B0606030504020204" pitchFamily="34" charset="0"/>
                <a:cs typeface="Open Sans" panose="020B0606030504020204" pitchFamily="34" charset="0"/>
              </a:rPr>
              <a:t>JQuery</a:t>
            </a:r>
            <a:r>
              <a:rPr lang="en-US" sz="2400" dirty="0">
                <a:latin typeface="Open Sans" panose="020B0606030504020204" pitchFamily="34" charset="0"/>
                <a:ea typeface="Open Sans" panose="020B0606030504020204" pitchFamily="34" charset="0"/>
                <a:cs typeface="Open Sans" panose="020B0606030504020204" pitchFamily="34" charset="0"/>
              </a:rPr>
              <a:t> and other frameworks, but to increase decoupling, we encapsulated those inside our own wrapper function.</a:t>
            </a:r>
          </a:p>
        </p:txBody>
      </p:sp>
      <p:grpSp>
        <p:nvGrpSpPr>
          <p:cNvPr id="6" name="Group 5">
            <a:extLst>
              <a:ext uri="{FF2B5EF4-FFF2-40B4-BE49-F238E27FC236}">
                <a16:creationId xmlns:a16="http://schemas.microsoft.com/office/drawing/2014/main" id="{EA18565E-5CA3-4442-8828-39B86637E2D0}"/>
              </a:ext>
            </a:extLst>
          </p:cNvPr>
          <p:cNvGrpSpPr/>
          <p:nvPr/>
        </p:nvGrpSpPr>
        <p:grpSpPr>
          <a:xfrm>
            <a:off x="17534959" y="11658499"/>
            <a:ext cx="13231910" cy="7571304"/>
            <a:chOff x="2151522" y="28233343"/>
            <a:chExt cx="13231910" cy="7571304"/>
          </a:xfrm>
        </p:grpSpPr>
        <p:sp>
          <p:nvSpPr>
            <p:cNvPr id="8" name="TextBox 7">
              <a:extLst>
                <a:ext uri="{FF2B5EF4-FFF2-40B4-BE49-F238E27FC236}">
                  <a16:creationId xmlns:a16="http://schemas.microsoft.com/office/drawing/2014/main" id="{DE82A5EF-81C8-446B-AAE9-DE09C68706E6}"/>
                </a:ext>
              </a:extLst>
            </p:cNvPr>
            <p:cNvSpPr txBox="1"/>
            <p:nvPr/>
          </p:nvSpPr>
          <p:spPr>
            <a:xfrm>
              <a:off x="2151522" y="28233343"/>
              <a:ext cx="13231910" cy="1200329"/>
            </a:xfrm>
            <a:prstGeom prst="rect">
              <a:avLst/>
            </a:prstGeom>
            <a:noFill/>
          </p:spPr>
          <p:txBody>
            <a:bodyPr wrap="square" rtlCol="0">
              <a:spAutoFit/>
            </a:bodyPr>
            <a:lstStyle/>
            <a:p>
              <a:r>
                <a:rPr lang="en-US" sz="7200" dirty="0">
                  <a:latin typeface="Open Sans" panose="020B0606030504020204" pitchFamily="34" charset="0"/>
                  <a:ea typeface="Open Sans" panose="020B0606030504020204" pitchFamily="34" charset="0"/>
                  <a:cs typeface="Open Sans" panose="020B0606030504020204" pitchFamily="34" charset="0"/>
                </a:rPr>
                <a:t>Block Diagram</a:t>
              </a:r>
            </a:p>
          </p:txBody>
        </p:sp>
        <p:pic>
          <p:nvPicPr>
            <p:cNvPr id="4" name="Picture 3" descr="A screenshot of a computer&#10;&#10;Description generated with high confidence">
              <a:extLst>
                <a:ext uri="{FF2B5EF4-FFF2-40B4-BE49-F238E27FC236}">
                  <a16:creationId xmlns:a16="http://schemas.microsoft.com/office/drawing/2014/main" id="{45542286-69D1-4F50-8DE1-4FDD975C54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1522" y="29433672"/>
              <a:ext cx="13231910" cy="6370975"/>
            </a:xfrm>
            <a:prstGeom prst="rect">
              <a:avLst/>
            </a:prstGeom>
          </p:spPr>
        </p:pic>
      </p:grpSp>
      <p:sp>
        <p:nvSpPr>
          <p:cNvPr id="11" name="TextBox 10">
            <a:extLst>
              <a:ext uri="{FF2B5EF4-FFF2-40B4-BE49-F238E27FC236}">
                <a16:creationId xmlns:a16="http://schemas.microsoft.com/office/drawing/2014/main" id="{C09C112D-C275-4ECF-A196-A9878B5FE495}"/>
              </a:ext>
            </a:extLst>
          </p:cNvPr>
          <p:cNvSpPr txBox="1"/>
          <p:nvPr/>
        </p:nvSpPr>
        <p:spPr>
          <a:xfrm>
            <a:off x="2151522" y="20753755"/>
            <a:ext cx="13231910" cy="9017853"/>
          </a:xfrm>
          <a:prstGeom prst="rect">
            <a:avLst/>
          </a:prstGeom>
          <a:noFill/>
        </p:spPr>
        <p:txBody>
          <a:bodyPr wrap="square" rtlCol="0">
            <a:spAutoFit/>
          </a:bodyPr>
          <a:lstStyle/>
          <a:p>
            <a:r>
              <a:rPr lang="en-US" sz="7200" dirty="0">
                <a:latin typeface="Open Sans" panose="020B0606030504020204" pitchFamily="34" charset="0"/>
                <a:ea typeface="Open Sans" panose="020B0606030504020204" pitchFamily="34" charset="0"/>
                <a:cs typeface="Open Sans" panose="020B0606030504020204" pitchFamily="34" charset="0"/>
              </a:rPr>
              <a:t>Teamwork</a:t>
            </a:r>
          </a:p>
          <a:p>
            <a:r>
              <a:rPr lang="en-US" sz="2400" b="1" dirty="0">
                <a:latin typeface="Open Sans" panose="020B0606030504020204" pitchFamily="34" charset="0"/>
                <a:ea typeface="Open Sans" panose="020B0606030504020204" pitchFamily="34" charset="0"/>
                <a:cs typeface="Open Sans" panose="020B0606030504020204" pitchFamily="34" charset="0"/>
              </a:rPr>
              <a:t>What Went Right</a:t>
            </a:r>
          </a:p>
          <a:p>
            <a:r>
              <a:rPr lang="en-US" sz="2400" b="1" dirty="0">
                <a:latin typeface="Open Sans" panose="020B0606030504020204" pitchFamily="34" charset="0"/>
                <a:ea typeface="Open Sans" panose="020B0606030504020204" pitchFamily="34" charset="0"/>
                <a:cs typeface="Open Sans" panose="020B0606030504020204" pitchFamily="34" charset="0"/>
              </a:rPr>
              <a:t>	</a:t>
            </a:r>
            <a:r>
              <a:rPr lang="en-US" sz="2400" dirty="0">
                <a:latin typeface="Open Sans" panose="020B0606030504020204" pitchFamily="34" charset="0"/>
                <a:ea typeface="Open Sans" panose="020B0606030504020204" pitchFamily="34" charset="0"/>
                <a:cs typeface="Open Sans" panose="020B0606030504020204" pitchFamily="34" charset="0"/>
              </a:rPr>
              <a:t>Initially, figuring out the correct style for building an </a:t>
            </a:r>
            <a:r>
              <a:rPr lang="en-US" sz="2400" dirty="0" err="1">
                <a:latin typeface="Open Sans" panose="020B0606030504020204" pitchFamily="34" charset="0"/>
                <a:ea typeface="Open Sans" panose="020B0606030504020204" pitchFamily="34" charset="0"/>
                <a:cs typeface="Open Sans" panose="020B0606030504020204" pitchFamily="34" charset="0"/>
              </a:rPr>
              <a:t>xAMP</a:t>
            </a:r>
            <a:r>
              <a:rPr lang="en-US" sz="2400" dirty="0">
                <a:latin typeface="Open Sans" panose="020B0606030504020204" pitchFamily="34" charset="0"/>
                <a:ea typeface="Open Sans" panose="020B0606030504020204" pitchFamily="34" charset="0"/>
                <a:cs typeface="Open Sans" panose="020B0606030504020204" pitchFamily="34" charset="0"/>
              </a:rPr>
              <a:t> application was a struggle, as none of us had any considerable experience with it. Later, AJAX became an issue, as we had not been able to configure it correctly in the beginning, and implementing it later proved to be much more of an undertaking than we had initially expected. Overall, the biggest challenge proved to be unforeseen requirements that we were not initially aware of, such as the requirements of modularity and decoupling that were revealed at late stages in the semester.</a:t>
            </a:r>
          </a:p>
          <a:p>
            <a:endParaRPr lang="en-US" sz="2400" b="1" dirty="0">
              <a:latin typeface="Open Sans" panose="020B0606030504020204" pitchFamily="34" charset="0"/>
              <a:ea typeface="Open Sans" panose="020B0606030504020204" pitchFamily="34" charset="0"/>
              <a:cs typeface="Open Sans" panose="020B0606030504020204" pitchFamily="34" charset="0"/>
            </a:endParaRPr>
          </a:p>
          <a:p>
            <a:r>
              <a:rPr lang="en-US" sz="2400" b="1" dirty="0">
                <a:latin typeface="Open Sans" panose="020B0606030504020204" pitchFamily="34" charset="0"/>
                <a:ea typeface="Open Sans" panose="020B0606030504020204" pitchFamily="34" charset="0"/>
                <a:cs typeface="Open Sans" panose="020B0606030504020204" pitchFamily="34" charset="0"/>
              </a:rPr>
              <a:t>What Went Wrong</a:t>
            </a:r>
          </a:p>
          <a:p>
            <a:r>
              <a:rPr lang="en-US" sz="2400" b="1" dirty="0">
                <a:latin typeface="Open Sans" panose="020B0606030504020204" pitchFamily="34" charset="0"/>
                <a:ea typeface="Open Sans" panose="020B0606030504020204" pitchFamily="34" charset="0"/>
                <a:cs typeface="Open Sans" panose="020B0606030504020204" pitchFamily="34" charset="0"/>
              </a:rPr>
              <a:t>	</a:t>
            </a:r>
            <a:r>
              <a:rPr lang="en-US" sz="2400" dirty="0">
                <a:latin typeface="Open Sans" panose="020B0606030504020204" pitchFamily="34" charset="0"/>
                <a:ea typeface="Open Sans" panose="020B0606030504020204" pitchFamily="34" charset="0"/>
                <a:cs typeface="Open Sans" panose="020B0606030504020204" pitchFamily="34" charset="0"/>
              </a:rPr>
              <a:t>In the end, the project was a success, it ended up meeting essentially all the requirements. We were eventually able to work out an adequate workload distribution that allowed us to work effectively as a team. Though planning took longer than we probably would’ve liked, it ended up being crucial to a successful project.</a:t>
            </a:r>
          </a:p>
          <a:p>
            <a:endParaRPr lang="en-US" sz="2400" b="1" dirty="0">
              <a:latin typeface="Open Sans" panose="020B0606030504020204" pitchFamily="34" charset="0"/>
              <a:ea typeface="Open Sans" panose="020B0606030504020204" pitchFamily="34" charset="0"/>
              <a:cs typeface="Open Sans" panose="020B0606030504020204" pitchFamily="34" charset="0"/>
            </a:endParaRPr>
          </a:p>
          <a:p>
            <a:r>
              <a:rPr lang="en-US" sz="2400" b="1" dirty="0">
                <a:latin typeface="Open Sans" panose="020B0606030504020204" pitchFamily="34" charset="0"/>
                <a:ea typeface="Open Sans" panose="020B0606030504020204" pitchFamily="34" charset="0"/>
                <a:cs typeface="Open Sans" panose="020B0606030504020204" pitchFamily="34" charset="0"/>
              </a:rPr>
              <a:t>Lessons Learned</a:t>
            </a:r>
          </a:p>
          <a:p>
            <a:r>
              <a:rPr lang="en-US" sz="2400" b="1" dirty="0">
                <a:latin typeface="Open Sans" panose="020B0606030504020204" pitchFamily="34" charset="0"/>
                <a:ea typeface="Open Sans" panose="020B0606030504020204" pitchFamily="34" charset="0"/>
                <a:cs typeface="Open Sans" panose="020B0606030504020204" pitchFamily="34" charset="0"/>
              </a:rPr>
              <a:t>	</a:t>
            </a:r>
            <a:r>
              <a:rPr lang="en-US" sz="2400" dirty="0">
                <a:latin typeface="Open Sans" panose="020B0606030504020204" pitchFamily="34" charset="0"/>
                <a:ea typeface="Open Sans" panose="020B0606030504020204" pitchFamily="34" charset="0"/>
                <a:cs typeface="Open Sans" panose="020B0606030504020204" pitchFamily="34" charset="0"/>
              </a:rPr>
              <a:t>This project made it abundantly clear how important a good plan and careful project management is to a successful project. It taught how critical it is to have a clear sense of direction for the project , and  to remain goal-oriented when completing project tasks. Otherwise, it is very easy to create a product that does not adequately meet requirements.</a:t>
            </a:r>
          </a:p>
          <a:p>
            <a:endParaRPr lang="en-US" sz="28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A764CEA1-0A7B-4417-8110-EF136E8B7B57}"/>
              </a:ext>
            </a:extLst>
          </p:cNvPr>
          <p:cNvSpPr txBox="1"/>
          <p:nvPr/>
        </p:nvSpPr>
        <p:spPr>
          <a:xfrm>
            <a:off x="17180577" y="19502722"/>
            <a:ext cx="14662059" cy="16096714"/>
          </a:xfrm>
          <a:prstGeom prst="rect">
            <a:avLst/>
          </a:prstGeom>
          <a:noFill/>
        </p:spPr>
        <p:txBody>
          <a:bodyPr wrap="square" rtlCol="0">
            <a:spAutoFit/>
          </a:bodyPr>
          <a:lstStyle/>
          <a:p>
            <a:r>
              <a:rPr lang="en-US" sz="7200" dirty="0">
                <a:latin typeface="Open Sans" panose="020B0606030504020204" pitchFamily="34" charset="0"/>
                <a:ea typeface="Open Sans" panose="020B0606030504020204" pitchFamily="34" charset="0"/>
                <a:cs typeface="Open Sans" panose="020B0606030504020204" pitchFamily="34" charset="0"/>
              </a:rPr>
              <a:t>Actors</a:t>
            </a:r>
          </a:p>
          <a:p>
            <a:r>
              <a:rPr lang="en-US" sz="2400" b="1" dirty="0"/>
              <a:t>Administrator:</a:t>
            </a:r>
            <a:endParaRPr lang="en-US" sz="2400" dirty="0"/>
          </a:p>
          <a:p>
            <a:r>
              <a:rPr lang="en-US" sz="2400" u="sng" dirty="0"/>
              <a:t>Create manager/worker accounts:</a:t>
            </a:r>
            <a:r>
              <a:rPr lang="en-US" sz="2400" dirty="0"/>
              <a:t> This will allow the administrator to create accounts for each of their employees with their information.  </a:t>
            </a:r>
          </a:p>
          <a:p>
            <a:endParaRPr lang="en-US" sz="2400" dirty="0"/>
          </a:p>
          <a:p>
            <a:r>
              <a:rPr lang="en-US" sz="2400" dirty="0"/>
              <a:t>Assign permissions: Assigning permissions controls which managers can create new jobs, assign employees to which labor pools. Which managers can assign which managers. Also assign tags to workers to control which jobs/tasks they can pick up.</a:t>
            </a:r>
          </a:p>
          <a:p>
            <a:br>
              <a:rPr lang="en-US" sz="2400" dirty="0"/>
            </a:br>
            <a:r>
              <a:rPr lang="en-US" sz="2400" b="1" dirty="0"/>
              <a:t>Manager:</a:t>
            </a:r>
            <a:endParaRPr lang="en-US" sz="2400" dirty="0"/>
          </a:p>
          <a:p>
            <a:r>
              <a:rPr lang="en-US" sz="2400" u="sng" dirty="0"/>
              <a:t>Create project: </a:t>
            </a:r>
            <a:r>
              <a:rPr lang="en-US" sz="2400" dirty="0"/>
              <a:t>Will create a new project that will consist of jobs and tasks.</a:t>
            </a:r>
          </a:p>
          <a:p>
            <a:br>
              <a:rPr lang="en-US" sz="2400" dirty="0"/>
            </a:br>
            <a:r>
              <a:rPr lang="en-US" sz="2400" u="sng" dirty="0"/>
              <a:t>Create job: </a:t>
            </a:r>
            <a:r>
              <a:rPr lang="en-US" sz="2400" dirty="0"/>
              <a:t>These jobs will be smaller parts of the project.  For example if the project is to construct a house, a job could be running electrical, or plumbing.  The manager would then assign people who have electrical experience to the electrical job.</a:t>
            </a:r>
          </a:p>
          <a:p>
            <a:br>
              <a:rPr lang="en-US" sz="2400" dirty="0"/>
            </a:br>
            <a:r>
              <a:rPr lang="en-US" sz="2400" u="sng" dirty="0"/>
              <a:t>Create Tasks: </a:t>
            </a:r>
            <a:r>
              <a:rPr lang="en-US" sz="2400" dirty="0"/>
              <a:t>These would be the smallest parts of the project (leaf nodes in the project structure).  Continuing the example from above, a task of the electrical job might be ‘install light switches’.</a:t>
            </a:r>
          </a:p>
          <a:p>
            <a:br>
              <a:rPr lang="en-US" sz="2400" dirty="0"/>
            </a:br>
            <a:r>
              <a:rPr lang="en-US" sz="2400" u="sng" dirty="0"/>
              <a:t>Assign workers: </a:t>
            </a:r>
            <a:r>
              <a:rPr lang="en-US" sz="2400" dirty="0"/>
              <a:t>Workers will get assigned to proper jobs that they can perform.</a:t>
            </a:r>
          </a:p>
          <a:p>
            <a:br>
              <a:rPr lang="en-US" sz="2400" dirty="0"/>
            </a:br>
            <a:r>
              <a:rPr lang="en-US" sz="2400" u="sng" dirty="0"/>
              <a:t>Mark a job complete (close a job): </a:t>
            </a:r>
            <a:r>
              <a:rPr lang="en-US" sz="2400" dirty="0"/>
              <a:t>Managers can close a job to signify its completion.</a:t>
            </a:r>
          </a:p>
          <a:p>
            <a:br>
              <a:rPr lang="en-US" sz="2400" dirty="0"/>
            </a:br>
            <a:r>
              <a:rPr lang="en-US" sz="2400" u="sng" dirty="0"/>
              <a:t>Approve or Deny Tasks: </a:t>
            </a:r>
            <a:r>
              <a:rPr lang="en-US" sz="2400" dirty="0"/>
              <a:t> The manager can approve tasks that the workers have proposed for the job.</a:t>
            </a:r>
          </a:p>
          <a:p>
            <a:br>
              <a:rPr lang="en-US" sz="2400" dirty="0"/>
            </a:br>
            <a:r>
              <a:rPr lang="en-US" sz="2400" u="sng" dirty="0"/>
              <a:t>Verify task/job completion: </a:t>
            </a:r>
            <a:r>
              <a:rPr lang="en-US" sz="2400" dirty="0"/>
              <a:t>After a lower tier manager or worker has completed a task, a manager must approve the completion.</a:t>
            </a:r>
          </a:p>
          <a:p>
            <a:endParaRPr lang="en-US" sz="2400" dirty="0"/>
          </a:p>
          <a:p>
            <a:r>
              <a:rPr lang="en-US" sz="2400" b="1" dirty="0"/>
              <a:t>Worker:</a:t>
            </a:r>
            <a:endParaRPr lang="en-US" sz="2400" dirty="0"/>
          </a:p>
          <a:p>
            <a:br>
              <a:rPr lang="en-US" sz="2400" dirty="0"/>
            </a:br>
            <a:r>
              <a:rPr lang="en-US" sz="2400" u="sng" dirty="0"/>
              <a:t>Take Task: </a:t>
            </a:r>
            <a:r>
              <a:rPr lang="en-US" sz="2400" dirty="0"/>
              <a:t>Will see a listing of tasks that have been posted and are unassigned to a specific worker, but that the worker meets the tag requirements for.</a:t>
            </a:r>
          </a:p>
          <a:p>
            <a:br>
              <a:rPr lang="en-US" sz="2400" dirty="0"/>
            </a:br>
            <a:r>
              <a:rPr lang="en-US" sz="2400" u="sng" dirty="0"/>
              <a:t>Propose Tasks: </a:t>
            </a:r>
            <a:r>
              <a:rPr lang="en-US" sz="2400" dirty="0"/>
              <a:t>Worker proposes tasks for a job they are assigned, there will be some that might already exist, but workers can propose additional ones so that what they are doing can be tracked. Worker proposed tasks must be first approved by a manager. After which the task is actually created</a:t>
            </a:r>
          </a:p>
          <a:p>
            <a:br>
              <a:rPr lang="en-US" sz="2400" dirty="0"/>
            </a:br>
            <a:r>
              <a:rPr lang="en-US" sz="2400" u="sng" dirty="0"/>
              <a:t>Finish task: </a:t>
            </a:r>
            <a:r>
              <a:rPr lang="en-US" sz="2400" dirty="0"/>
              <a:t>Workers can finish tasks, but not jobs. Once they have completed a task they can mark it as done. This will dim and cross it out, as well as mark it to be processed by the manager.</a:t>
            </a:r>
          </a:p>
          <a:p>
            <a:br>
              <a:rPr lang="en-US" sz="2800" dirty="0"/>
            </a:br>
            <a:endParaRPr lang="en-US" sz="2800" dirty="0">
              <a:latin typeface="Open Sans" panose="020B0606030504020204" pitchFamily="34" charset="0"/>
              <a:ea typeface="Open Sans" panose="020B0606030504020204" pitchFamily="34" charset="0"/>
              <a:cs typeface="Open Sans" panose="020B0606030504020204" pitchFamily="34" charset="0"/>
            </a:endParaRPr>
          </a:p>
        </p:txBody>
      </p:sp>
      <p:pic>
        <p:nvPicPr>
          <p:cNvPr id="17" name="Picture 16" descr="A person on a computer&#10;&#10;Description generated with very high confidence">
            <a:extLst>
              <a:ext uri="{FF2B5EF4-FFF2-40B4-BE49-F238E27FC236}">
                <a16:creationId xmlns:a16="http://schemas.microsoft.com/office/drawing/2014/main" id="{7C7B0044-4331-4279-8258-A611B9D4D7D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942696" y="41427722"/>
            <a:ext cx="2899940" cy="1631216"/>
          </a:xfrm>
          <a:prstGeom prst="rect">
            <a:avLst/>
          </a:prstGeom>
        </p:spPr>
      </p:pic>
      <p:pic>
        <p:nvPicPr>
          <p:cNvPr id="24" name="Picture 23">
            <a:extLst>
              <a:ext uri="{FF2B5EF4-FFF2-40B4-BE49-F238E27FC236}">
                <a16:creationId xmlns:a16="http://schemas.microsoft.com/office/drawing/2014/main" id="{9D5EC2D6-2DD1-439D-A203-DD834B27B835}"/>
              </a:ext>
            </a:extLst>
          </p:cNvPr>
          <p:cNvPicPr>
            <a:picLocks noChangeAspect="1"/>
          </p:cNvPicPr>
          <p:nvPr/>
        </p:nvPicPr>
        <p:blipFill rotWithShape="1">
          <a:blip r:embed="rId7"/>
          <a:srcRect b="4003"/>
          <a:stretch/>
        </p:blipFill>
        <p:spPr>
          <a:xfrm>
            <a:off x="5228228" y="36823398"/>
            <a:ext cx="7732446" cy="4175368"/>
          </a:xfrm>
          <a:prstGeom prst="rect">
            <a:avLst/>
          </a:prstGeom>
        </p:spPr>
      </p:pic>
      <p:pic>
        <p:nvPicPr>
          <p:cNvPr id="21" name="Picture 20">
            <a:extLst>
              <a:ext uri="{FF2B5EF4-FFF2-40B4-BE49-F238E27FC236}">
                <a16:creationId xmlns:a16="http://schemas.microsoft.com/office/drawing/2014/main" id="{9FE29D5A-8FCE-4115-98CB-113768754E3C}"/>
              </a:ext>
            </a:extLst>
          </p:cNvPr>
          <p:cNvPicPr>
            <a:picLocks noChangeAspect="1"/>
          </p:cNvPicPr>
          <p:nvPr/>
        </p:nvPicPr>
        <p:blipFill rotWithShape="1">
          <a:blip r:embed="rId8"/>
          <a:srcRect b="3863"/>
          <a:stretch/>
        </p:blipFill>
        <p:spPr>
          <a:xfrm>
            <a:off x="8726754" y="34435591"/>
            <a:ext cx="7732446" cy="4181504"/>
          </a:xfrm>
          <a:prstGeom prst="rect">
            <a:avLst/>
          </a:prstGeom>
        </p:spPr>
      </p:pic>
      <p:pic>
        <p:nvPicPr>
          <p:cNvPr id="25" name="Picture 24" descr="A screenshot of a social media post&#10;&#10;Description generated with very high confidence">
            <a:extLst>
              <a:ext uri="{FF2B5EF4-FFF2-40B4-BE49-F238E27FC236}">
                <a16:creationId xmlns:a16="http://schemas.microsoft.com/office/drawing/2014/main" id="{8FBB5A30-E197-49A4-9D39-63E25066348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7204538" y="34968831"/>
            <a:ext cx="5506376" cy="4131303"/>
          </a:xfrm>
          <a:prstGeom prst="rect">
            <a:avLst/>
          </a:prstGeom>
        </p:spPr>
      </p:pic>
      <p:pic>
        <p:nvPicPr>
          <p:cNvPr id="26" name="Picture 25" descr="A screenshot of a social media post&#10;&#10;Description generated with very high confidence">
            <a:extLst>
              <a:ext uri="{FF2B5EF4-FFF2-40B4-BE49-F238E27FC236}">
                <a16:creationId xmlns:a16="http://schemas.microsoft.com/office/drawing/2014/main" id="{2D212324-7473-4B0E-8AE3-6ED04EE2C5E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001422" y="34968831"/>
            <a:ext cx="5506376" cy="4131303"/>
          </a:xfrm>
          <a:prstGeom prst="rect">
            <a:avLst/>
          </a:prstGeom>
        </p:spPr>
      </p:pic>
      <p:pic>
        <p:nvPicPr>
          <p:cNvPr id="27" name="Picture 26" descr="A screenshot of a social media post&#10;&#10;Description generated with very high confidence">
            <a:extLst>
              <a:ext uri="{FF2B5EF4-FFF2-40B4-BE49-F238E27FC236}">
                <a16:creationId xmlns:a16="http://schemas.microsoft.com/office/drawing/2014/main" id="{CC7D5152-EFB7-4D65-8706-36F700BDF75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662179" y="39196292"/>
            <a:ext cx="5506376" cy="4079916"/>
          </a:xfrm>
          <a:prstGeom prst="rect">
            <a:avLst/>
          </a:prstGeom>
        </p:spPr>
      </p:pic>
      <p:pic>
        <p:nvPicPr>
          <p:cNvPr id="28" name="Picture 27" descr="A screenshot of a social media post&#10;&#10;Description generated with very high confidence">
            <a:extLst>
              <a:ext uri="{FF2B5EF4-FFF2-40B4-BE49-F238E27FC236}">
                <a16:creationId xmlns:a16="http://schemas.microsoft.com/office/drawing/2014/main" id="{0A350F5C-D48F-4EBF-83F0-1F11815A716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2869913" y="39196292"/>
            <a:ext cx="5506376" cy="4131303"/>
          </a:xfrm>
          <a:prstGeom prst="rect">
            <a:avLst/>
          </a:prstGeom>
        </p:spPr>
      </p:pic>
    </p:spTree>
    <p:extLst>
      <p:ext uri="{BB962C8B-B14F-4D97-AF65-F5344CB8AC3E}">
        <p14:creationId xmlns:p14="http://schemas.microsoft.com/office/powerpoint/2010/main" val="36647210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153</TotalTime>
  <Words>367</Words>
  <Application>Microsoft Office PowerPoint</Application>
  <PresentationFormat>Custom</PresentationFormat>
  <Paragraphs>60</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Open Sans</vt:lpstr>
      <vt:lpstr>Calibri Light</vt:lpstr>
      <vt:lpstr>Megrim</vt: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Mason Wray</dc:creator>
  <cp:lastModifiedBy>Mason Wray</cp:lastModifiedBy>
  <cp:revision>69</cp:revision>
  <dcterms:created xsi:type="dcterms:W3CDTF">2017-12-04T06:17:14Z</dcterms:created>
  <dcterms:modified xsi:type="dcterms:W3CDTF">2017-12-06T23:50:09Z</dcterms:modified>
</cp:coreProperties>
</file>

<file path=docProps/thumbnail.jpeg>
</file>